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4" r:id="rId3"/>
    <p:sldId id="257" r:id="rId4"/>
    <p:sldId id="259" r:id="rId5"/>
    <p:sldId id="265" r:id="rId6"/>
    <p:sldId id="260" r:id="rId7"/>
    <p:sldId id="261" r:id="rId8"/>
    <p:sldId id="263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6"/>
    <p:restoredTop sz="95761"/>
  </p:normalViewPr>
  <p:slideViewPr>
    <p:cSldViewPr snapToGrid="0" snapToObjects="1">
      <p:cViewPr varScale="1">
        <p:scale>
          <a:sx n="106" d="100"/>
          <a:sy n="106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EDBF44-D8CE-4DE2-8478-651342BB8FAA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EF5F68-70D2-420D-AD42-213F2818CE53}">
      <dgm:prSet/>
      <dgm:spPr/>
      <dgm:t>
        <a:bodyPr/>
        <a:lstStyle/>
        <a:p>
          <a:r>
            <a:rPr lang="en-US" dirty="0"/>
            <a:t>Overall weight of the CubeSat</a:t>
          </a:r>
        </a:p>
      </dgm:t>
    </dgm:pt>
    <dgm:pt modelId="{8C6D832B-D4E0-4082-94F9-96EDE610EB6D}" type="parTrans" cxnId="{994AE4E3-05C3-40D4-BF5D-30F45BF80A9E}">
      <dgm:prSet/>
      <dgm:spPr/>
      <dgm:t>
        <a:bodyPr/>
        <a:lstStyle/>
        <a:p>
          <a:endParaRPr lang="en-US"/>
        </a:p>
      </dgm:t>
    </dgm:pt>
    <dgm:pt modelId="{12BE6E37-A59A-4123-8C22-518A9343DA64}" type="sibTrans" cxnId="{994AE4E3-05C3-40D4-BF5D-30F45BF80A9E}">
      <dgm:prSet/>
      <dgm:spPr/>
      <dgm:t>
        <a:bodyPr/>
        <a:lstStyle/>
        <a:p>
          <a:endParaRPr lang="en-US"/>
        </a:p>
      </dgm:t>
    </dgm:pt>
    <dgm:pt modelId="{56D8B832-BB5D-4DA3-96DC-94B06FC7C420}">
      <dgm:prSet/>
      <dgm:spPr/>
      <dgm:t>
        <a:bodyPr/>
        <a:lstStyle/>
        <a:p>
          <a:r>
            <a:rPr lang="en-US" dirty="0"/>
            <a:t>CubeSats are small satellites so there needs to be a complete optimization of weight. </a:t>
          </a:r>
        </a:p>
      </dgm:t>
    </dgm:pt>
    <dgm:pt modelId="{10FAFC36-51E6-469C-8EBC-0D59911827C3}" type="parTrans" cxnId="{10C3E752-ADD8-4F17-83FC-695D77E2C512}">
      <dgm:prSet/>
      <dgm:spPr/>
      <dgm:t>
        <a:bodyPr/>
        <a:lstStyle/>
        <a:p>
          <a:endParaRPr lang="en-US"/>
        </a:p>
      </dgm:t>
    </dgm:pt>
    <dgm:pt modelId="{BF82FAD2-6C8C-43D2-95AB-3A6EBFCD155B}" type="sibTrans" cxnId="{10C3E752-ADD8-4F17-83FC-695D77E2C512}">
      <dgm:prSet/>
      <dgm:spPr/>
      <dgm:t>
        <a:bodyPr/>
        <a:lstStyle/>
        <a:p>
          <a:endParaRPr lang="en-US"/>
        </a:p>
      </dgm:t>
    </dgm:pt>
    <dgm:pt modelId="{70B62888-9478-4FE5-A31C-0853348ED9ED}">
      <dgm:prSet/>
      <dgm:spPr/>
      <dgm:t>
        <a:bodyPr/>
        <a:lstStyle/>
        <a:p>
          <a:r>
            <a:rPr lang="en-US" dirty="0"/>
            <a:t>This criteria limits the capabilities of components and what the CubeSat can do (since a lot of the components can't be scaled down linearly).</a:t>
          </a:r>
        </a:p>
      </dgm:t>
    </dgm:pt>
    <dgm:pt modelId="{F1B2F98E-8BC8-48F1-89DC-11DA8710DA9D}" type="parTrans" cxnId="{0D439DAC-B524-48D1-B9E7-96088CB9DF3A}">
      <dgm:prSet/>
      <dgm:spPr/>
      <dgm:t>
        <a:bodyPr/>
        <a:lstStyle/>
        <a:p>
          <a:endParaRPr lang="en-US"/>
        </a:p>
      </dgm:t>
    </dgm:pt>
    <dgm:pt modelId="{EB8DA8C6-2668-415A-ACF0-EF7A0AB3DCB9}" type="sibTrans" cxnId="{0D439DAC-B524-48D1-B9E7-96088CB9DF3A}">
      <dgm:prSet/>
      <dgm:spPr/>
      <dgm:t>
        <a:bodyPr/>
        <a:lstStyle/>
        <a:p>
          <a:endParaRPr lang="en-US"/>
        </a:p>
      </dgm:t>
    </dgm:pt>
    <dgm:pt modelId="{C143C8CF-3961-40F8-A97C-BFCA2481C447}">
      <dgm:prSet/>
      <dgm:spPr/>
      <dgm:t>
        <a:bodyPr/>
        <a:lstStyle/>
        <a:p>
          <a:r>
            <a:rPr lang="en-US" dirty="0"/>
            <a:t>Transmission strength of the antenna</a:t>
          </a:r>
        </a:p>
      </dgm:t>
    </dgm:pt>
    <dgm:pt modelId="{2AEE4C5E-F2D3-40A8-8252-298B09DB43EA}" type="parTrans" cxnId="{2F327F49-167E-49A5-AEB5-84BBBC30A0B6}">
      <dgm:prSet/>
      <dgm:spPr/>
      <dgm:t>
        <a:bodyPr/>
        <a:lstStyle/>
        <a:p>
          <a:endParaRPr lang="en-US"/>
        </a:p>
      </dgm:t>
    </dgm:pt>
    <dgm:pt modelId="{CA974383-EB6F-4569-92CF-EE2E81861C1E}" type="sibTrans" cxnId="{2F327F49-167E-49A5-AEB5-84BBBC30A0B6}">
      <dgm:prSet/>
      <dgm:spPr/>
      <dgm:t>
        <a:bodyPr/>
        <a:lstStyle/>
        <a:p>
          <a:endParaRPr lang="en-US"/>
        </a:p>
      </dgm:t>
    </dgm:pt>
    <dgm:pt modelId="{748870BD-E956-4364-810C-12553F5F499A}">
      <dgm:prSet/>
      <dgm:spPr/>
      <dgm:t>
        <a:bodyPr/>
        <a:lstStyle/>
        <a:p>
          <a:r>
            <a:rPr lang="en-US" dirty="0"/>
            <a:t>The antenna on the CubeSat needs to be small and lightweight. </a:t>
          </a:r>
        </a:p>
      </dgm:t>
    </dgm:pt>
    <dgm:pt modelId="{396846E3-9745-4736-8128-3BA5B02D1567}" type="parTrans" cxnId="{AB1BD064-9FED-46C8-A10C-8E3BA881BC1C}">
      <dgm:prSet/>
      <dgm:spPr/>
      <dgm:t>
        <a:bodyPr/>
        <a:lstStyle/>
        <a:p>
          <a:endParaRPr lang="en-US"/>
        </a:p>
      </dgm:t>
    </dgm:pt>
    <dgm:pt modelId="{2A437D54-2DF3-41F2-A412-DF6B699DD694}" type="sibTrans" cxnId="{AB1BD064-9FED-46C8-A10C-8E3BA881BC1C}">
      <dgm:prSet/>
      <dgm:spPr/>
      <dgm:t>
        <a:bodyPr/>
        <a:lstStyle/>
        <a:p>
          <a:endParaRPr lang="en-US"/>
        </a:p>
      </dgm:t>
    </dgm:pt>
    <dgm:pt modelId="{6A68D2B8-F68F-4F82-97F0-388C8F189669}">
      <dgm:prSet/>
      <dgm:spPr/>
      <dgm:t>
        <a:bodyPr/>
        <a:lstStyle/>
        <a:p>
          <a:r>
            <a:rPr lang="en-US" dirty="0"/>
            <a:t>This criteria limits the signal strength and how much data can be transferred to and from the CubeSat.</a:t>
          </a:r>
        </a:p>
      </dgm:t>
    </dgm:pt>
    <dgm:pt modelId="{4F5A2C0F-A417-4CDD-8C7C-E2B6B879C29E}" type="parTrans" cxnId="{2C3E184F-1624-49C7-A303-F62A9D119E7C}">
      <dgm:prSet/>
      <dgm:spPr/>
      <dgm:t>
        <a:bodyPr/>
        <a:lstStyle/>
        <a:p>
          <a:endParaRPr lang="en-US"/>
        </a:p>
      </dgm:t>
    </dgm:pt>
    <dgm:pt modelId="{91E4E9FA-127A-44BF-8C06-2DF0B9671917}" type="sibTrans" cxnId="{2C3E184F-1624-49C7-A303-F62A9D119E7C}">
      <dgm:prSet/>
      <dgm:spPr/>
      <dgm:t>
        <a:bodyPr/>
        <a:lstStyle/>
        <a:p>
          <a:endParaRPr lang="en-US"/>
        </a:p>
      </dgm:t>
    </dgm:pt>
    <dgm:pt modelId="{9F538426-4860-4B0E-B296-5713C00C20B5}">
      <dgm:prSet/>
      <dgm:spPr/>
      <dgm:t>
        <a:bodyPr/>
        <a:lstStyle/>
        <a:p>
          <a:r>
            <a:rPr lang="en-US" dirty="0"/>
            <a:t>Inflatable antenna technology is still new</a:t>
          </a:r>
        </a:p>
      </dgm:t>
    </dgm:pt>
    <dgm:pt modelId="{63ECA6DC-2B53-4257-AF7A-004C84E82F6F}" type="parTrans" cxnId="{9C801998-30D9-48A9-9EFA-12986C325EB4}">
      <dgm:prSet/>
      <dgm:spPr/>
      <dgm:t>
        <a:bodyPr/>
        <a:lstStyle/>
        <a:p>
          <a:endParaRPr lang="en-US"/>
        </a:p>
      </dgm:t>
    </dgm:pt>
    <dgm:pt modelId="{9C3009FC-9A1A-468E-8814-AC76ED7BC366}" type="sibTrans" cxnId="{9C801998-30D9-48A9-9EFA-12986C325EB4}">
      <dgm:prSet/>
      <dgm:spPr/>
      <dgm:t>
        <a:bodyPr/>
        <a:lstStyle/>
        <a:p>
          <a:endParaRPr lang="en-US"/>
        </a:p>
      </dgm:t>
    </dgm:pt>
    <dgm:pt modelId="{F6954892-BD9E-4207-9F7F-21DA913E571E}">
      <dgm:prSet/>
      <dgm:spPr/>
      <dgm:t>
        <a:bodyPr/>
        <a:lstStyle/>
        <a:p>
          <a:r>
            <a:rPr lang="en-US" dirty="0"/>
            <a:t>Inflatable antennas are not fully developed and still need more research and experiments to develop.</a:t>
          </a:r>
        </a:p>
      </dgm:t>
    </dgm:pt>
    <dgm:pt modelId="{A33DD36F-6445-4B29-9028-F49A165374D8}" type="parTrans" cxnId="{A8185950-A1C0-4285-8AB1-3722D1BE4964}">
      <dgm:prSet/>
      <dgm:spPr/>
      <dgm:t>
        <a:bodyPr/>
        <a:lstStyle/>
        <a:p>
          <a:endParaRPr lang="en-US"/>
        </a:p>
      </dgm:t>
    </dgm:pt>
    <dgm:pt modelId="{FE087657-6DCF-47E3-858B-6D78767580CA}" type="sibTrans" cxnId="{A8185950-A1C0-4285-8AB1-3722D1BE4964}">
      <dgm:prSet/>
      <dgm:spPr/>
      <dgm:t>
        <a:bodyPr/>
        <a:lstStyle/>
        <a:p>
          <a:endParaRPr lang="en-US"/>
        </a:p>
      </dgm:t>
    </dgm:pt>
    <dgm:pt modelId="{9D542CEA-176C-4627-99C0-363A66841F89}">
      <dgm:prSet/>
      <dgm:spPr/>
      <dgm:t>
        <a:bodyPr/>
        <a:lstStyle/>
        <a:p>
          <a:r>
            <a:rPr lang="en-US" dirty="0"/>
            <a:t>This criteria limits us from creating defined requirements and expectations for this experiment.</a:t>
          </a:r>
        </a:p>
      </dgm:t>
    </dgm:pt>
    <dgm:pt modelId="{3DF1DA6B-67EB-4CF1-B6F6-4808875BBBCB}" type="parTrans" cxnId="{A41744E3-EEDA-411C-A309-F59281402DF5}">
      <dgm:prSet/>
      <dgm:spPr/>
      <dgm:t>
        <a:bodyPr/>
        <a:lstStyle/>
        <a:p>
          <a:endParaRPr lang="en-US"/>
        </a:p>
      </dgm:t>
    </dgm:pt>
    <dgm:pt modelId="{0FB40280-77A5-4341-8F2A-E94CDE11DAEF}" type="sibTrans" cxnId="{A41744E3-EEDA-411C-A309-F59281402DF5}">
      <dgm:prSet/>
      <dgm:spPr/>
      <dgm:t>
        <a:bodyPr/>
        <a:lstStyle/>
        <a:p>
          <a:endParaRPr lang="en-US"/>
        </a:p>
      </dgm:t>
    </dgm:pt>
    <dgm:pt modelId="{F19B1EF2-A776-4749-ACBB-7712C0145F05}" type="pres">
      <dgm:prSet presAssocID="{23EDBF44-D8CE-4DE2-8478-651342BB8FAA}" presName="Name0" presStyleCnt="0">
        <dgm:presLayoutVars>
          <dgm:dir/>
          <dgm:animLvl val="lvl"/>
          <dgm:resizeHandles val="exact"/>
        </dgm:presLayoutVars>
      </dgm:prSet>
      <dgm:spPr/>
    </dgm:pt>
    <dgm:pt modelId="{688520F5-3426-364D-957B-7A8BD5E7E308}" type="pres">
      <dgm:prSet presAssocID="{12EF5F68-70D2-420D-AD42-213F2818CE53}" presName="composite" presStyleCnt="0"/>
      <dgm:spPr/>
    </dgm:pt>
    <dgm:pt modelId="{460409FC-C31B-EA46-9D6E-21F580450F92}" type="pres">
      <dgm:prSet presAssocID="{12EF5F68-70D2-420D-AD42-213F2818CE5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2FADCA1-4953-4F4D-A2F7-D79C6C3EF275}" type="pres">
      <dgm:prSet presAssocID="{12EF5F68-70D2-420D-AD42-213F2818CE53}" presName="desTx" presStyleLbl="alignAccFollowNode1" presStyleIdx="0" presStyleCnt="3">
        <dgm:presLayoutVars>
          <dgm:bulletEnabled val="1"/>
        </dgm:presLayoutVars>
      </dgm:prSet>
      <dgm:spPr/>
    </dgm:pt>
    <dgm:pt modelId="{6467A2D3-3D25-B94B-8998-E0F38CE86730}" type="pres">
      <dgm:prSet presAssocID="{12BE6E37-A59A-4123-8C22-518A9343DA64}" presName="space" presStyleCnt="0"/>
      <dgm:spPr/>
    </dgm:pt>
    <dgm:pt modelId="{A15B717E-F769-2343-8D78-988B5DC47BB8}" type="pres">
      <dgm:prSet presAssocID="{C143C8CF-3961-40F8-A97C-BFCA2481C447}" presName="composite" presStyleCnt="0"/>
      <dgm:spPr/>
    </dgm:pt>
    <dgm:pt modelId="{97DE4674-6AD9-9846-AEB5-C2123E20BC00}" type="pres">
      <dgm:prSet presAssocID="{C143C8CF-3961-40F8-A97C-BFCA2481C44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719489E-2896-F146-8425-9610F0B6F5BF}" type="pres">
      <dgm:prSet presAssocID="{C143C8CF-3961-40F8-A97C-BFCA2481C447}" presName="desTx" presStyleLbl="alignAccFollowNode1" presStyleIdx="1" presStyleCnt="3">
        <dgm:presLayoutVars>
          <dgm:bulletEnabled val="1"/>
        </dgm:presLayoutVars>
      </dgm:prSet>
      <dgm:spPr/>
    </dgm:pt>
    <dgm:pt modelId="{7D3FD19E-2CDC-634D-B08D-462A1AA11E67}" type="pres">
      <dgm:prSet presAssocID="{CA974383-EB6F-4569-92CF-EE2E81861C1E}" presName="space" presStyleCnt="0"/>
      <dgm:spPr/>
    </dgm:pt>
    <dgm:pt modelId="{933F1271-1B4B-6B42-A15C-99952579D04F}" type="pres">
      <dgm:prSet presAssocID="{9F538426-4860-4B0E-B296-5713C00C20B5}" presName="composite" presStyleCnt="0"/>
      <dgm:spPr/>
    </dgm:pt>
    <dgm:pt modelId="{B35490E8-0FAE-FD44-B064-E7B44BF50D51}" type="pres">
      <dgm:prSet presAssocID="{9F538426-4860-4B0E-B296-5713C00C20B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2412A2F-A8F8-BE44-9EA5-5BBD0036B189}" type="pres">
      <dgm:prSet presAssocID="{9F538426-4860-4B0E-B296-5713C00C20B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DE7EC08-9E00-4844-B8AB-80D5F3B41496}" type="presOf" srcId="{F6954892-BD9E-4207-9F7F-21DA913E571E}" destId="{72412A2F-A8F8-BE44-9EA5-5BBD0036B189}" srcOrd="0" destOrd="0" presId="urn:microsoft.com/office/officeart/2005/8/layout/hList1"/>
    <dgm:cxn modelId="{2F327F49-167E-49A5-AEB5-84BBBC30A0B6}" srcId="{23EDBF44-D8CE-4DE2-8478-651342BB8FAA}" destId="{C143C8CF-3961-40F8-A97C-BFCA2481C447}" srcOrd="1" destOrd="0" parTransId="{2AEE4C5E-F2D3-40A8-8252-298B09DB43EA}" sibTransId="{CA974383-EB6F-4569-92CF-EE2E81861C1E}"/>
    <dgm:cxn modelId="{2C3E184F-1624-49C7-A303-F62A9D119E7C}" srcId="{C143C8CF-3961-40F8-A97C-BFCA2481C447}" destId="{6A68D2B8-F68F-4F82-97F0-388C8F189669}" srcOrd="1" destOrd="0" parTransId="{4F5A2C0F-A417-4CDD-8C7C-E2B6B879C29E}" sibTransId="{91E4E9FA-127A-44BF-8C06-2DF0B9671917}"/>
    <dgm:cxn modelId="{A8185950-A1C0-4285-8AB1-3722D1BE4964}" srcId="{9F538426-4860-4B0E-B296-5713C00C20B5}" destId="{F6954892-BD9E-4207-9F7F-21DA913E571E}" srcOrd="0" destOrd="0" parTransId="{A33DD36F-6445-4B29-9028-F49A165374D8}" sibTransId="{FE087657-6DCF-47E3-858B-6D78767580CA}"/>
    <dgm:cxn modelId="{F13B1452-7CA7-0744-87EA-AE5F7A3B2277}" type="presOf" srcId="{70B62888-9478-4FE5-A31C-0853348ED9ED}" destId="{B2FADCA1-4953-4F4D-A2F7-D79C6C3EF275}" srcOrd="0" destOrd="1" presId="urn:microsoft.com/office/officeart/2005/8/layout/hList1"/>
    <dgm:cxn modelId="{10C3E752-ADD8-4F17-83FC-695D77E2C512}" srcId="{12EF5F68-70D2-420D-AD42-213F2818CE53}" destId="{56D8B832-BB5D-4DA3-96DC-94B06FC7C420}" srcOrd="0" destOrd="0" parTransId="{10FAFC36-51E6-469C-8EBC-0D59911827C3}" sibTransId="{BF82FAD2-6C8C-43D2-95AB-3A6EBFCD155B}"/>
    <dgm:cxn modelId="{C97AC557-741D-BC4F-9A53-54F167D533DB}" type="presOf" srcId="{C143C8CF-3961-40F8-A97C-BFCA2481C447}" destId="{97DE4674-6AD9-9846-AEB5-C2123E20BC00}" srcOrd="0" destOrd="0" presId="urn:microsoft.com/office/officeart/2005/8/layout/hList1"/>
    <dgm:cxn modelId="{8F922F58-39D9-7840-9773-722297268BF7}" type="presOf" srcId="{56D8B832-BB5D-4DA3-96DC-94B06FC7C420}" destId="{B2FADCA1-4953-4F4D-A2F7-D79C6C3EF275}" srcOrd="0" destOrd="0" presId="urn:microsoft.com/office/officeart/2005/8/layout/hList1"/>
    <dgm:cxn modelId="{AB1BD064-9FED-46C8-A10C-8E3BA881BC1C}" srcId="{C143C8CF-3961-40F8-A97C-BFCA2481C447}" destId="{748870BD-E956-4364-810C-12553F5F499A}" srcOrd="0" destOrd="0" parTransId="{396846E3-9745-4736-8128-3BA5B02D1567}" sibTransId="{2A437D54-2DF3-41F2-A412-DF6B699DD694}"/>
    <dgm:cxn modelId="{3A8A2C85-79D6-D34D-A237-794615FAC53C}" type="presOf" srcId="{6A68D2B8-F68F-4F82-97F0-388C8F189669}" destId="{5719489E-2896-F146-8425-9610F0B6F5BF}" srcOrd="0" destOrd="1" presId="urn:microsoft.com/office/officeart/2005/8/layout/hList1"/>
    <dgm:cxn modelId="{B986FB8A-D946-134D-8C83-AC70AE0E17A8}" type="presOf" srcId="{9D542CEA-176C-4627-99C0-363A66841F89}" destId="{72412A2F-A8F8-BE44-9EA5-5BBD0036B189}" srcOrd="0" destOrd="1" presId="urn:microsoft.com/office/officeart/2005/8/layout/hList1"/>
    <dgm:cxn modelId="{8669658E-5C45-EA4E-8B53-2A8659808180}" type="presOf" srcId="{748870BD-E956-4364-810C-12553F5F499A}" destId="{5719489E-2896-F146-8425-9610F0B6F5BF}" srcOrd="0" destOrd="0" presId="urn:microsoft.com/office/officeart/2005/8/layout/hList1"/>
    <dgm:cxn modelId="{9C801998-30D9-48A9-9EFA-12986C325EB4}" srcId="{23EDBF44-D8CE-4DE2-8478-651342BB8FAA}" destId="{9F538426-4860-4B0E-B296-5713C00C20B5}" srcOrd="2" destOrd="0" parTransId="{63ECA6DC-2B53-4257-AF7A-004C84E82F6F}" sibTransId="{9C3009FC-9A1A-468E-8814-AC76ED7BC366}"/>
    <dgm:cxn modelId="{AA3E7F9B-0B1C-8B47-8E0D-A3C8F324003F}" type="presOf" srcId="{12EF5F68-70D2-420D-AD42-213F2818CE53}" destId="{460409FC-C31B-EA46-9D6E-21F580450F92}" srcOrd="0" destOrd="0" presId="urn:microsoft.com/office/officeart/2005/8/layout/hList1"/>
    <dgm:cxn modelId="{0117CB9E-37DA-5743-87E1-62AF70FA9054}" type="presOf" srcId="{9F538426-4860-4B0E-B296-5713C00C20B5}" destId="{B35490E8-0FAE-FD44-B064-E7B44BF50D51}" srcOrd="0" destOrd="0" presId="urn:microsoft.com/office/officeart/2005/8/layout/hList1"/>
    <dgm:cxn modelId="{0D439DAC-B524-48D1-B9E7-96088CB9DF3A}" srcId="{12EF5F68-70D2-420D-AD42-213F2818CE53}" destId="{70B62888-9478-4FE5-A31C-0853348ED9ED}" srcOrd="1" destOrd="0" parTransId="{F1B2F98E-8BC8-48F1-89DC-11DA8710DA9D}" sibTransId="{EB8DA8C6-2668-415A-ACF0-EF7A0AB3DCB9}"/>
    <dgm:cxn modelId="{3D97C7B9-5D78-B644-AE8E-9501D373A664}" type="presOf" srcId="{23EDBF44-D8CE-4DE2-8478-651342BB8FAA}" destId="{F19B1EF2-A776-4749-ACBB-7712C0145F05}" srcOrd="0" destOrd="0" presId="urn:microsoft.com/office/officeart/2005/8/layout/hList1"/>
    <dgm:cxn modelId="{A41744E3-EEDA-411C-A309-F59281402DF5}" srcId="{9F538426-4860-4B0E-B296-5713C00C20B5}" destId="{9D542CEA-176C-4627-99C0-363A66841F89}" srcOrd="1" destOrd="0" parTransId="{3DF1DA6B-67EB-4CF1-B6F6-4808875BBBCB}" sibTransId="{0FB40280-77A5-4341-8F2A-E94CDE11DAEF}"/>
    <dgm:cxn modelId="{994AE4E3-05C3-40D4-BF5D-30F45BF80A9E}" srcId="{23EDBF44-D8CE-4DE2-8478-651342BB8FAA}" destId="{12EF5F68-70D2-420D-AD42-213F2818CE53}" srcOrd="0" destOrd="0" parTransId="{8C6D832B-D4E0-4082-94F9-96EDE610EB6D}" sibTransId="{12BE6E37-A59A-4123-8C22-518A9343DA64}"/>
    <dgm:cxn modelId="{07EE766C-30B7-5D47-A2BE-219F88E55D85}" type="presParOf" srcId="{F19B1EF2-A776-4749-ACBB-7712C0145F05}" destId="{688520F5-3426-364D-957B-7A8BD5E7E308}" srcOrd="0" destOrd="0" presId="urn:microsoft.com/office/officeart/2005/8/layout/hList1"/>
    <dgm:cxn modelId="{A5B9F3D1-384C-A340-894D-7D398F49F3AA}" type="presParOf" srcId="{688520F5-3426-364D-957B-7A8BD5E7E308}" destId="{460409FC-C31B-EA46-9D6E-21F580450F92}" srcOrd="0" destOrd="0" presId="urn:microsoft.com/office/officeart/2005/8/layout/hList1"/>
    <dgm:cxn modelId="{6F2EC7B3-DECE-5B4C-93FB-176E9002F85E}" type="presParOf" srcId="{688520F5-3426-364D-957B-7A8BD5E7E308}" destId="{B2FADCA1-4953-4F4D-A2F7-D79C6C3EF275}" srcOrd="1" destOrd="0" presId="urn:microsoft.com/office/officeart/2005/8/layout/hList1"/>
    <dgm:cxn modelId="{32424CE9-1CD1-E242-957B-D98C0FC049A2}" type="presParOf" srcId="{F19B1EF2-A776-4749-ACBB-7712C0145F05}" destId="{6467A2D3-3D25-B94B-8998-E0F38CE86730}" srcOrd="1" destOrd="0" presId="urn:microsoft.com/office/officeart/2005/8/layout/hList1"/>
    <dgm:cxn modelId="{23BB1F15-DDFD-9B44-8074-56670399B812}" type="presParOf" srcId="{F19B1EF2-A776-4749-ACBB-7712C0145F05}" destId="{A15B717E-F769-2343-8D78-988B5DC47BB8}" srcOrd="2" destOrd="0" presId="urn:microsoft.com/office/officeart/2005/8/layout/hList1"/>
    <dgm:cxn modelId="{148E56D8-445D-314C-B1F1-A59DFA92F5D8}" type="presParOf" srcId="{A15B717E-F769-2343-8D78-988B5DC47BB8}" destId="{97DE4674-6AD9-9846-AEB5-C2123E20BC00}" srcOrd="0" destOrd="0" presId="urn:microsoft.com/office/officeart/2005/8/layout/hList1"/>
    <dgm:cxn modelId="{00337838-B014-7D4E-944E-401BE75C86A4}" type="presParOf" srcId="{A15B717E-F769-2343-8D78-988B5DC47BB8}" destId="{5719489E-2896-F146-8425-9610F0B6F5BF}" srcOrd="1" destOrd="0" presId="urn:microsoft.com/office/officeart/2005/8/layout/hList1"/>
    <dgm:cxn modelId="{C6744066-38A5-A44B-BC74-79F0309943C3}" type="presParOf" srcId="{F19B1EF2-A776-4749-ACBB-7712C0145F05}" destId="{7D3FD19E-2CDC-634D-B08D-462A1AA11E67}" srcOrd="3" destOrd="0" presId="urn:microsoft.com/office/officeart/2005/8/layout/hList1"/>
    <dgm:cxn modelId="{312C4227-8B10-654A-B4E5-ADE98E555049}" type="presParOf" srcId="{F19B1EF2-A776-4749-ACBB-7712C0145F05}" destId="{933F1271-1B4B-6B42-A15C-99952579D04F}" srcOrd="4" destOrd="0" presId="urn:microsoft.com/office/officeart/2005/8/layout/hList1"/>
    <dgm:cxn modelId="{CC64D5FB-EE87-B243-A974-EED8C6295259}" type="presParOf" srcId="{933F1271-1B4B-6B42-A15C-99952579D04F}" destId="{B35490E8-0FAE-FD44-B064-E7B44BF50D51}" srcOrd="0" destOrd="0" presId="urn:microsoft.com/office/officeart/2005/8/layout/hList1"/>
    <dgm:cxn modelId="{FF5002C6-4ABD-4E45-A192-D715DE8C868E}" type="presParOf" srcId="{933F1271-1B4B-6B42-A15C-99952579D04F}" destId="{72412A2F-A8F8-BE44-9EA5-5BBD0036B18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409FC-C31B-EA46-9D6E-21F580450F92}">
      <dsp:nvSpPr>
        <dsp:cNvPr id="0" name=""/>
        <dsp:cNvSpPr/>
      </dsp:nvSpPr>
      <dsp:spPr>
        <a:xfrm>
          <a:off x="3499" y="17876"/>
          <a:ext cx="3412223" cy="7473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Overall weight of the CubeSat</a:t>
          </a:r>
        </a:p>
      </dsp:txBody>
      <dsp:txXfrm>
        <a:off x="3499" y="17876"/>
        <a:ext cx="3412223" cy="747316"/>
      </dsp:txXfrm>
    </dsp:sp>
    <dsp:sp modelId="{B2FADCA1-4953-4F4D-A2F7-D79C6C3EF275}">
      <dsp:nvSpPr>
        <dsp:cNvPr id="0" name=""/>
        <dsp:cNvSpPr/>
      </dsp:nvSpPr>
      <dsp:spPr>
        <a:xfrm>
          <a:off x="3499" y="765192"/>
          <a:ext cx="3412223" cy="311283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CubeSats are small satellites so there needs to be a complete optimization of weight.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This criteria limits the capabilities of components and what the CubeSat can do (since a lot of the components can't be scaled down linearly).</a:t>
          </a:r>
        </a:p>
      </dsp:txBody>
      <dsp:txXfrm>
        <a:off x="3499" y="765192"/>
        <a:ext cx="3412223" cy="3112830"/>
      </dsp:txXfrm>
    </dsp:sp>
    <dsp:sp modelId="{97DE4674-6AD9-9846-AEB5-C2123E20BC00}">
      <dsp:nvSpPr>
        <dsp:cNvPr id="0" name=""/>
        <dsp:cNvSpPr/>
      </dsp:nvSpPr>
      <dsp:spPr>
        <a:xfrm>
          <a:off x="3893434" y="17876"/>
          <a:ext cx="3412223" cy="747316"/>
        </a:xfrm>
        <a:prstGeom prst="rect">
          <a:avLst/>
        </a:prstGeom>
        <a:solidFill>
          <a:schemeClr val="accent5">
            <a:hueOff val="-119936"/>
            <a:satOff val="-4449"/>
            <a:lumOff val="7059"/>
            <a:alphaOff val="0"/>
          </a:schemeClr>
        </a:solidFill>
        <a:ln w="12700" cap="flat" cmpd="sng" algn="ctr">
          <a:solidFill>
            <a:schemeClr val="accent5">
              <a:hueOff val="-119936"/>
              <a:satOff val="-4449"/>
              <a:lumOff val="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Transmission strength of the antenna</a:t>
          </a:r>
        </a:p>
      </dsp:txBody>
      <dsp:txXfrm>
        <a:off x="3893434" y="17876"/>
        <a:ext cx="3412223" cy="747316"/>
      </dsp:txXfrm>
    </dsp:sp>
    <dsp:sp modelId="{5719489E-2896-F146-8425-9610F0B6F5BF}">
      <dsp:nvSpPr>
        <dsp:cNvPr id="0" name=""/>
        <dsp:cNvSpPr/>
      </dsp:nvSpPr>
      <dsp:spPr>
        <a:xfrm>
          <a:off x="3893434" y="765192"/>
          <a:ext cx="3412223" cy="3112830"/>
        </a:xfrm>
        <a:prstGeom prst="rect">
          <a:avLst/>
        </a:prstGeom>
        <a:solidFill>
          <a:schemeClr val="accent5">
            <a:tint val="40000"/>
            <a:alpha val="90000"/>
            <a:hueOff val="-67937"/>
            <a:satOff val="-998"/>
            <a:lumOff val="14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937"/>
              <a:satOff val="-998"/>
              <a:lumOff val="14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The antenna on the CubeSat needs to be small and lightweight.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This criteria limits the signal strength and how much data can be transferred to and from the CubeSat.</a:t>
          </a:r>
        </a:p>
      </dsp:txBody>
      <dsp:txXfrm>
        <a:off x="3893434" y="765192"/>
        <a:ext cx="3412223" cy="3112830"/>
      </dsp:txXfrm>
    </dsp:sp>
    <dsp:sp modelId="{B35490E8-0FAE-FD44-B064-E7B44BF50D51}">
      <dsp:nvSpPr>
        <dsp:cNvPr id="0" name=""/>
        <dsp:cNvSpPr/>
      </dsp:nvSpPr>
      <dsp:spPr>
        <a:xfrm>
          <a:off x="7783368" y="17876"/>
          <a:ext cx="3412223" cy="747316"/>
        </a:xfrm>
        <a:prstGeom prst="rect">
          <a:avLst/>
        </a:prstGeom>
        <a:solidFill>
          <a:schemeClr val="accent5">
            <a:hueOff val="-239873"/>
            <a:satOff val="-8897"/>
            <a:lumOff val="14117"/>
            <a:alphaOff val="0"/>
          </a:schemeClr>
        </a:solidFill>
        <a:ln w="12700" cap="flat" cmpd="sng" algn="ctr">
          <a:solidFill>
            <a:schemeClr val="accent5">
              <a:hueOff val="-239873"/>
              <a:satOff val="-8897"/>
              <a:lumOff val="141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Inflatable antenna technology is still new</a:t>
          </a:r>
        </a:p>
      </dsp:txBody>
      <dsp:txXfrm>
        <a:off x="7783368" y="17876"/>
        <a:ext cx="3412223" cy="747316"/>
      </dsp:txXfrm>
    </dsp:sp>
    <dsp:sp modelId="{72412A2F-A8F8-BE44-9EA5-5BBD0036B189}">
      <dsp:nvSpPr>
        <dsp:cNvPr id="0" name=""/>
        <dsp:cNvSpPr/>
      </dsp:nvSpPr>
      <dsp:spPr>
        <a:xfrm>
          <a:off x="7783368" y="765192"/>
          <a:ext cx="3412223" cy="3112830"/>
        </a:xfrm>
        <a:prstGeom prst="rect">
          <a:avLst/>
        </a:prstGeom>
        <a:solidFill>
          <a:schemeClr val="accent5">
            <a:tint val="40000"/>
            <a:alpha val="90000"/>
            <a:hueOff val="-135874"/>
            <a:satOff val="-1995"/>
            <a:lumOff val="285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35874"/>
              <a:satOff val="-1995"/>
              <a:lumOff val="28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Inflatable antennas are not fully developed and still need more research and experiments to develop.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This criteria limits us from creating defined requirements and expectations for this experiment.</a:t>
          </a:r>
        </a:p>
      </dsp:txBody>
      <dsp:txXfrm>
        <a:off x="7783368" y="765192"/>
        <a:ext cx="3412223" cy="3112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/>
              <a:t>4/8/22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/>
              <a:t>4/8/22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/>
              <a:t>4/8/22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/>
              <a:t>4/8/22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/>
              <a:t>4/8/22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/>
              <a:t>4/8/22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/>
              <a:t>4/8/22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/>
              <a:t>4/8/22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/>
              <a:t>4/8/22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/>
              <a:t>4/8/22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/>
              <a:t>4/8/22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/>
              <a:t>4/8/22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C881A-0DA1-4942-9B38-68675292D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386744"/>
            <a:ext cx="4486656" cy="1645920"/>
          </a:xfrm>
        </p:spPr>
        <p:txBody>
          <a:bodyPr>
            <a:normAutofit/>
          </a:bodyPr>
          <a:lstStyle/>
          <a:p>
            <a:r>
              <a:rPr lang="en-US" sz="4000" dirty="0"/>
              <a:t>CatSat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493B3-9BE0-8349-BEC8-B6878198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389544"/>
            <a:ext cx="4340441" cy="1673777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Raquelle Denetso</a:t>
            </a:r>
          </a:p>
          <a:p>
            <a:r>
              <a:rPr lang="en-US" sz="1800" dirty="0"/>
              <a:t>Mentor: Dathon Golish</a:t>
            </a:r>
          </a:p>
          <a:p>
            <a:r>
              <a:rPr lang="en-US" sz="1800" dirty="0"/>
              <a:t>The University of Arizona</a:t>
            </a:r>
          </a:p>
          <a:p>
            <a:r>
              <a:rPr lang="en-US" sz="1800" dirty="0"/>
              <a:t>Hilton Tucson East</a:t>
            </a:r>
          </a:p>
          <a:p>
            <a:r>
              <a:rPr lang="en-US" sz="1800" dirty="0"/>
              <a:t>April 23, 2022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9B5CF2-CE07-4245-B58D-FFEC6160E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007D152-67ED-3646-B4F7-99F162FA2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245" y="3573767"/>
            <a:ext cx="1968578" cy="26280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8CA2F4-1F19-CB40-AA4F-2774EBCE8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939" y="810792"/>
            <a:ext cx="2251288" cy="2371356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07CA5EEE-B41A-AA41-AE37-38EF1BA2E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943" y="495636"/>
            <a:ext cx="2628053" cy="262805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05F4026-E107-5D47-B29C-0677A2E5C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3767" y="3918661"/>
            <a:ext cx="2251288" cy="21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97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F64E-7A3D-7A46-8D9D-756FD06F6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97443"/>
            <a:ext cx="7729728" cy="1188720"/>
          </a:xfrm>
        </p:spPr>
        <p:txBody>
          <a:bodyPr/>
          <a:lstStyle/>
          <a:p>
            <a:r>
              <a:rPr lang="en-US" dirty="0"/>
              <a:t>What is catsat?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E88CC-31FA-684A-B5E8-7E9E4E42F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77" y="2358626"/>
            <a:ext cx="7729727" cy="4227525"/>
          </a:xfrm>
        </p:spPr>
        <p:txBody>
          <a:bodyPr>
            <a:normAutofit/>
          </a:bodyPr>
          <a:lstStyle/>
          <a:p>
            <a:r>
              <a:rPr lang="en-US" dirty="0"/>
              <a:t>CatSat is a 6U CubeSat. </a:t>
            </a:r>
          </a:p>
          <a:p>
            <a:pPr lvl="1"/>
            <a:r>
              <a:rPr lang="en-US" dirty="0"/>
              <a:t>A CubeSat is a small satellite.</a:t>
            </a:r>
          </a:p>
          <a:p>
            <a:r>
              <a:rPr lang="en-US" dirty="0"/>
              <a:t>CatSat will utilize inflatable antenna technology along with a weak signal propagation reporter (WSPR antenna). </a:t>
            </a:r>
          </a:p>
          <a:p>
            <a:r>
              <a:rPr lang="en-US" dirty="0"/>
              <a:t>The primary goal is to improve inflatable antenna signal technology.</a:t>
            </a:r>
          </a:p>
          <a:p>
            <a:pPr lvl="1"/>
            <a:r>
              <a:rPr lang="en-US" dirty="0"/>
              <a:t>The cable feed will have an inflatable antenna around it to boost the signal, allowing us to receive pictures from the CubeSat.</a:t>
            </a:r>
          </a:p>
          <a:p>
            <a:pPr lvl="1"/>
            <a:r>
              <a:rPr lang="en-US" dirty="0"/>
              <a:t>The purpose of the mission is to learn more and help develop this technology.</a:t>
            </a:r>
          </a:p>
          <a:p>
            <a:r>
              <a:rPr lang="en-US" dirty="0"/>
              <a:t>The secondary goal is to learn more about the ionosphere.</a:t>
            </a:r>
          </a:p>
          <a:p>
            <a:pPr lvl="1"/>
            <a:r>
              <a:rPr lang="en-US" dirty="0"/>
              <a:t>The WSPR antenna will use high frequency radio waves to study the ionosphere.</a:t>
            </a:r>
          </a:p>
          <a:p>
            <a:endParaRPr lang="en-US" dirty="0"/>
          </a:p>
          <a:p>
            <a:pPr marL="2286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2E988C7A-E7BA-094C-A49C-C67CC9B08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499" y="2178132"/>
            <a:ext cx="2770906" cy="427939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D785260-F12B-8A48-8B98-3C167C3DFF2E}"/>
              </a:ext>
            </a:extLst>
          </p:cNvPr>
          <p:cNvCxnSpPr>
            <a:cxnSpLocks/>
          </p:cNvCxnSpPr>
          <p:nvPr/>
        </p:nvCxnSpPr>
        <p:spPr>
          <a:xfrm flipH="1">
            <a:off x="10609545" y="3038269"/>
            <a:ext cx="518380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507204-3F3E-C247-AA33-4FFA8FEB948C}"/>
              </a:ext>
            </a:extLst>
          </p:cNvPr>
          <p:cNvCxnSpPr>
            <a:cxnSpLocks/>
          </p:cNvCxnSpPr>
          <p:nvPr/>
        </p:nvCxnSpPr>
        <p:spPr>
          <a:xfrm flipH="1">
            <a:off x="9708744" y="5154504"/>
            <a:ext cx="1313896" cy="13119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135A94-884A-2341-8C5E-75215382A86E}"/>
              </a:ext>
            </a:extLst>
          </p:cNvPr>
          <p:cNvSpPr txBox="1"/>
          <p:nvPr/>
        </p:nvSpPr>
        <p:spPr>
          <a:xfrm>
            <a:off x="11022640" y="2715103"/>
            <a:ext cx="116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Inflatable antenna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304499-ACE5-6B43-AE40-3D48BD018880}"/>
              </a:ext>
            </a:extLst>
          </p:cNvPr>
          <p:cNvSpPr txBox="1"/>
          <p:nvPr/>
        </p:nvSpPr>
        <p:spPr>
          <a:xfrm>
            <a:off x="10997809" y="4831338"/>
            <a:ext cx="1428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WSPR antenna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DA9FF8-D4C2-2346-9E27-D319F4FE689C}"/>
              </a:ext>
            </a:extLst>
          </p:cNvPr>
          <p:cNvSpPr txBox="1"/>
          <p:nvPr/>
        </p:nvSpPr>
        <p:spPr>
          <a:xfrm>
            <a:off x="8549771" y="6550223"/>
            <a:ext cx="2578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CAD Model for CatSat</a:t>
            </a:r>
          </a:p>
        </p:txBody>
      </p:sp>
    </p:spTree>
    <p:extLst>
      <p:ext uri="{BB962C8B-B14F-4D97-AF65-F5344CB8AC3E}">
        <p14:creationId xmlns:p14="http://schemas.microsoft.com/office/powerpoint/2010/main" val="3736419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A49BF-E9E9-BE41-959B-976BC8E7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/>
              <a:t>Concerns with cubesats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F13A559C-90F7-0258-3406-B62782D520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083415"/>
              </p:ext>
            </p:extLst>
          </p:nvPr>
        </p:nvGraphicFramePr>
        <p:xfrm>
          <a:off x="496454" y="2521528"/>
          <a:ext cx="11199092" cy="3895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9699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30BC020-BDBF-49EB-9898-BAB5BF55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020BD-CA7E-A449-BE59-3D365323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81241"/>
            <a:ext cx="7729729" cy="855406"/>
          </a:xfrm>
          <a:noFill/>
          <a:ln>
            <a:solidFill>
              <a:schemeClr val="bg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Catsat breakdown- software</a:t>
            </a:r>
          </a:p>
        </p:txBody>
      </p:sp>
      <p:pic>
        <p:nvPicPr>
          <p:cNvPr id="16" name="Content Placeholder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BA664F7-2900-7141-A5EF-C8862E74E5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1231"/>
          <a:stretch/>
        </p:blipFill>
        <p:spPr>
          <a:xfrm>
            <a:off x="0" y="85150"/>
            <a:ext cx="5044437" cy="562258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E0821036-B5F3-9847-83D8-4A744DF0E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67" r="35955" b="36533"/>
          <a:stretch/>
        </p:blipFill>
        <p:spPr>
          <a:xfrm>
            <a:off x="928550" y="786165"/>
            <a:ext cx="3420532" cy="2397921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342879BA-B29E-A343-A106-5A01F431C0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487"/>
          <a:stretch/>
        </p:blipFill>
        <p:spPr>
          <a:xfrm>
            <a:off x="6462036" y="85150"/>
            <a:ext cx="5512846" cy="32480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37B6E-50C4-F94C-AD62-5DB217BB42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942" y="4846075"/>
            <a:ext cx="11979058" cy="1903463"/>
          </a:xfrm>
        </p:spPr>
        <p:txBody>
          <a:bodyPr vert="horz" lIns="91440" tIns="45720" rIns="91440" bIns="45720" rtlCol="0"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Focused on pulling information from the CubeSat to monitor the status of the components and collect data for the experiments.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My work with the software: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Parameter tables (housekeeping functions, Scripts)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Communication with the temperature sensors (I2C Protocol)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Coding in C, along with using a Linux environment</a:t>
            </a:r>
          </a:p>
          <a:p>
            <a:pPr lvl="2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B3557E-8FC9-7B4C-8F29-B7C12AB7CD57}"/>
              </a:ext>
            </a:extLst>
          </p:cNvPr>
          <p:cNvCxnSpPr>
            <a:stCxn id="16" idx="3"/>
          </p:cNvCxnSpPr>
          <p:nvPr/>
        </p:nvCxnSpPr>
        <p:spPr>
          <a:xfrm>
            <a:off x="5044437" y="366279"/>
            <a:ext cx="1417599" cy="57317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F42DB6-9AAF-6644-B40A-CE6C1F4A5870}"/>
              </a:ext>
            </a:extLst>
          </p:cNvPr>
          <p:cNvCxnSpPr/>
          <p:nvPr/>
        </p:nvCxnSpPr>
        <p:spPr>
          <a:xfrm flipH="1">
            <a:off x="4349082" y="2267211"/>
            <a:ext cx="2112954" cy="38830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C7BC09-D298-8442-9BB8-ED7472929ECC}"/>
              </a:ext>
            </a:extLst>
          </p:cNvPr>
          <p:cNvSpPr txBox="1"/>
          <p:nvPr/>
        </p:nvSpPr>
        <p:spPr>
          <a:xfrm>
            <a:off x="4560630" y="939452"/>
            <a:ext cx="1901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the function that writes the parameter tables.</a:t>
            </a:r>
          </a:p>
        </p:txBody>
      </p:sp>
    </p:spTree>
    <p:extLst>
      <p:ext uri="{BB962C8B-B14F-4D97-AF65-F5344CB8AC3E}">
        <p14:creationId xmlns:p14="http://schemas.microsoft.com/office/powerpoint/2010/main" val="177584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20BD-CA7E-A449-BE59-3D365323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61468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Catsat breakdown- hardware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AF736-2C1A-A24B-AC2A-2736DC08D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02258" y="2505697"/>
            <a:ext cx="4530514" cy="4063545"/>
          </a:xfrm>
        </p:spPr>
        <p:txBody>
          <a:bodyPr>
            <a:normAutofit/>
          </a:bodyPr>
          <a:lstStyle/>
          <a:p>
            <a:pPr lvl="1"/>
            <a:r>
              <a:rPr lang="en-US" sz="2200" dirty="0"/>
              <a:t>Focused on inflating and deploying the antenna and making sure it stays inflated while in space.</a:t>
            </a:r>
          </a:p>
          <a:p>
            <a:pPr lvl="1"/>
            <a:r>
              <a:rPr lang="en-US" sz="2200" dirty="0"/>
              <a:t>Testing the hardware to verify it can withstand the space environment and will operate properly.</a:t>
            </a:r>
          </a:p>
          <a:p>
            <a:pPr lvl="1"/>
            <a:r>
              <a:rPr lang="en-US" sz="2200" dirty="0"/>
              <a:t>My work with the hardware:</a:t>
            </a:r>
          </a:p>
          <a:p>
            <a:pPr lvl="2"/>
            <a:r>
              <a:rPr lang="en-US" sz="2200" dirty="0"/>
              <a:t>Assisting with creating cables to connect software components.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8C0BE0-6B6C-FF4B-B58F-C1CE36EC5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33" t="20800" r="14068" b="16297"/>
          <a:stretch/>
        </p:blipFill>
        <p:spPr>
          <a:xfrm rot="5400000">
            <a:off x="2959878" y="2789118"/>
            <a:ext cx="4356246" cy="3391386"/>
          </a:xfrm>
          <a:prstGeom prst="rect">
            <a:avLst/>
          </a:prstGeom>
        </p:spPr>
      </p:pic>
      <p:pic>
        <p:nvPicPr>
          <p:cNvPr id="8" name="Content Placeholder 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CA0DA39A-6411-864F-AEEC-C4D5B64E1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99" t="20826" r="19112" b="47019"/>
          <a:stretch/>
        </p:blipFill>
        <p:spPr>
          <a:xfrm rot="5400000">
            <a:off x="806889" y="1878055"/>
            <a:ext cx="1425999" cy="240669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A28461-35FA-424C-BB52-09D61F39C185}"/>
              </a:ext>
            </a:extLst>
          </p:cNvPr>
          <p:cNvCxnSpPr>
            <a:cxnSpLocks/>
          </p:cNvCxnSpPr>
          <p:nvPr/>
        </p:nvCxnSpPr>
        <p:spPr>
          <a:xfrm>
            <a:off x="2004164" y="3081403"/>
            <a:ext cx="421490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56437E4-0439-A747-8431-C97C58287594}"/>
              </a:ext>
            </a:extLst>
          </p:cNvPr>
          <p:cNvSpPr txBox="1"/>
          <p:nvPr/>
        </p:nvSpPr>
        <p:spPr>
          <a:xfrm>
            <a:off x="316541" y="4133589"/>
            <a:ext cx="28572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 above is one of the cables we made for the temperature sensors. The picture to the right is how the cable will connect these sensors to the microcontroller.</a:t>
            </a:r>
          </a:p>
        </p:txBody>
      </p:sp>
    </p:spTree>
    <p:extLst>
      <p:ext uri="{BB962C8B-B14F-4D97-AF65-F5344CB8AC3E}">
        <p14:creationId xmlns:p14="http://schemas.microsoft.com/office/powerpoint/2010/main" val="398585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EC6DF-4514-7B44-ABFC-14D869C1D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42" y="996445"/>
            <a:ext cx="3066937" cy="1188720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C2D40-1252-E043-9EF3-4FA5C6C0A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14" y="2392471"/>
            <a:ext cx="3681795" cy="395974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Expected results: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The software is expected to output the status of system every so often and receive data from the CubeSat.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We are expected to receive photos from the metrology camera onboard. The antenna is expected to boost the signal enough to receive these photo packets.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The WSPR antenna will give us a chance to learn more about the ionosphere using these high frequency radio waves.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D063FC0-BF54-FF4F-8CDB-34BA5DAE9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959" y="1120741"/>
            <a:ext cx="7931227" cy="46085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B48857-B0E3-6F4B-9ACC-4E91C0148121}"/>
              </a:ext>
            </a:extLst>
          </p:cNvPr>
          <p:cNvSpPr/>
          <p:nvPr/>
        </p:nvSpPr>
        <p:spPr>
          <a:xfrm>
            <a:off x="4359058" y="1453019"/>
            <a:ext cx="3118980" cy="187890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4D4C7-5DFF-0F45-8404-9A1161543D34}"/>
              </a:ext>
            </a:extLst>
          </p:cNvPr>
          <p:cNvSpPr/>
          <p:nvPr/>
        </p:nvSpPr>
        <p:spPr>
          <a:xfrm>
            <a:off x="7478038" y="1590805"/>
            <a:ext cx="3873080" cy="45093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D9E5A-5087-194F-8DC7-386897CD5C27}"/>
              </a:ext>
            </a:extLst>
          </p:cNvPr>
          <p:cNvSpPr txBox="1"/>
          <p:nvPr/>
        </p:nvSpPr>
        <p:spPr>
          <a:xfrm>
            <a:off x="5030062" y="5745201"/>
            <a:ext cx="581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what we see when outputting some of the data.</a:t>
            </a:r>
          </a:p>
        </p:txBody>
      </p:sp>
    </p:spTree>
    <p:extLst>
      <p:ext uri="{BB962C8B-B14F-4D97-AF65-F5344CB8AC3E}">
        <p14:creationId xmlns:p14="http://schemas.microsoft.com/office/powerpoint/2010/main" val="291662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AF508-423E-7545-84C7-853ADF3F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significance of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16C28-1978-5841-98E9-2042978AD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9114162" cy="3702598"/>
          </a:xfrm>
        </p:spPr>
        <p:txBody>
          <a:bodyPr/>
          <a:lstStyle/>
          <a:p>
            <a:r>
              <a:rPr lang="en-US" sz="2400" dirty="0"/>
              <a:t>If we successfully get pictures from CatSat, we can eventually develop to getting better quality pictures and videos and transmitting more data.</a:t>
            </a:r>
          </a:p>
          <a:p>
            <a:pPr lvl="1"/>
            <a:r>
              <a:rPr lang="en-US" sz="2000" dirty="0"/>
              <a:t>Proves that inflatable antenna technology is feasible and can be a viable resource for smaller satellites.</a:t>
            </a:r>
          </a:p>
          <a:p>
            <a:pPr lvl="1"/>
            <a:r>
              <a:rPr lang="en-US" sz="2000" dirty="0"/>
              <a:t>Also demonstrates the capabilities of inflatable antenna technology and gives us a chance to build our knowledge on it.</a:t>
            </a:r>
          </a:p>
        </p:txBody>
      </p:sp>
    </p:spTree>
    <p:extLst>
      <p:ext uri="{BB962C8B-B14F-4D97-AF65-F5344CB8AC3E}">
        <p14:creationId xmlns:p14="http://schemas.microsoft.com/office/powerpoint/2010/main" val="1382603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530AA-BEF0-C04D-86C3-D9DEF933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43" y="2503416"/>
            <a:ext cx="4734993" cy="1851167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acknowledgements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F8EB3-08CD-B443-8F21-6F8C9F1FA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 would like to thank my mentor Dathon Golish, along with Del Spangler.</a:t>
            </a:r>
          </a:p>
          <a:p>
            <a:r>
              <a:rPr lang="en-US" sz="2000" dirty="0">
                <a:solidFill>
                  <a:schemeClr val="bg1"/>
                </a:solidFill>
              </a:rPr>
              <a:t>I also would also like to thank the CatSat team and the Arizona Space Grant Consortium for this opportunity.</a:t>
            </a:r>
          </a:p>
        </p:txBody>
      </p:sp>
    </p:spTree>
    <p:extLst>
      <p:ext uri="{BB962C8B-B14F-4D97-AF65-F5344CB8AC3E}">
        <p14:creationId xmlns:p14="http://schemas.microsoft.com/office/powerpoint/2010/main" val="2796883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167985-D6E9-40FF-97C0-4B6D373E8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68" y="640080"/>
            <a:ext cx="10911865" cy="462686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801362-349C-44BE-BEF6-8E926E1D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4297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EEEB3-0455-C245-A6F4-439C24B6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40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2314934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3503</TotalTime>
  <Words>591</Words>
  <Application>Microsoft Macintosh PowerPoint</Application>
  <PresentationFormat>Widescreen</PresentationFormat>
  <Paragraphs>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Parcel</vt:lpstr>
      <vt:lpstr>CatSat</vt:lpstr>
      <vt:lpstr>What is catsat?</vt:lpstr>
      <vt:lpstr>Concerns with cubesats</vt:lpstr>
      <vt:lpstr>Catsat breakdown- software</vt:lpstr>
      <vt:lpstr>Catsat breakdown- hardware</vt:lpstr>
      <vt:lpstr>results</vt:lpstr>
      <vt:lpstr>significance of results</vt:lpstr>
      <vt:lpstr>acknowledgements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CatSat</dc:title>
  <dc:creator>Denetso, Raquelle E - (rdenetso)</dc:creator>
  <cp:lastModifiedBy>Denetso, Raquelle E - (rdenetso)</cp:lastModifiedBy>
  <cp:revision>13</cp:revision>
  <dcterms:created xsi:type="dcterms:W3CDTF">2022-03-24T16:51:59Z</dcterms:created>
  <dcterms:modified xsi:type="dcterms:W3CDTF">2022-04-08T20:58:56Z</dcterms:modified>
</cp:coreProperties>
</file>